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</p:sldIdLst>
  <p:sldSz cy="10691800" cx="7559675"/>
  <p:notesSz cx="6858000" cy="9144000"/>
  <p:embeddedFontLst>
    <p:embeddedFont>
      <p:font typeface="Open Sans SemiBold"/>
      <p:regular r:id="rId8"/>
      <p:bold r:id="rId9"/>
      <p:italic r:id="rId10"/>
      <p:boldItalic r:id="rId11"/>
    </p:embeddedFont>
    <p:embeddedFont>
      <p:font typeface="Open Sans Light"/>
      <p:regular r:id="rId12"/>
      <p:bold r:id="rId13"/>
      <p:italic r:id="rId14"/>
      <p:boldItalic r:id="rId15"/>
    </p:embeddedFont>
    <p:embeddedFont>
      <p:font typeface="Kumbh Sans Medium"/>
      <p:regular r:id="rId16"/>
      <p:bold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  <p:ext uri="GoogleSlidesCustomDataVersion2">
      <go:slidesCustomData xmlns:go="http://customooxmlschemas.google.com/" r:id="rId18" roundtripDataSignature="AMtx7mjYuKkUaxcXboPdH4tJpiRdcVaO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528F9DD-70BC-4B9A-8124-ED2D9FAE9675}">
  <a:tblStyle styleId="{7528F9DD-70BC-4B9A-8124-ED2D9FAE9675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OpenSansSemiBold-boldItalic.fntdata"/><Relationship Id="rId10" Type="http://schemas.openxmlformats.org/officeDocument/2006/relationships/font" Target="fonts/OpenSansSemiBold-italic.fntdata"/><Relationship Id="rId13" Type="http://schemas.openxmlformats.org/officeDocument/2006/relationships/font" Target="fonts/OpenSansLight-bold.fntdata"/><Relationship Id="rId12" Type="http://schemas.openxmlformats.org/officeDocument/2006/relationships/font" Target="fonts/OpenSansLight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OpenSansSemiBold-bold.fntdata"/><Relationship Id="rId15" Type="http://schemas.openxmlformats.org/officeDocument/2006/relationships/font" Target="fonts/OpenSansLight-boldItalic.fntdata"/><Relationship Id="rId14" Type="http://schemas.openxmlformats.org/officeDocument/2006/relationships/font" Target="fonts/OpenSansLight-italic.fntdata"/><Relationship Id="rId17" Type="http://schemas.openxmlformats.org/officeDocument/2006/relationships/font" Target="fonts/KumbhSansMedium-bold.fntdata"/><Relationship Id="rId16" Type="http://schemas.openxmlformats.org/officeDocument/2006/relationships/font" Target="fonts/KumbhSansMedium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8" Type="http://customschemas.google.com/relationships/presentationmetadata" Target="metadata"/><Relationship Id="rId7" Type="http://schemas.openxmlformats.org/officeDocument/2006/relationships/slide" Target="slides/slide1.xml"/><Relationship Id="rId8" Type="http://schemas.openxmlformats.org/officeDocument/2006/relationships/font" Target="fonts/OpenSansSemiBold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36d72504140_0_0:notes"/>
          <p:cNvSpPr/>
          <p:nvPr>
            <p:ph idx="2" type="sldImg"/>
          </p:nvPr>
        </p:nvSpPr>
        <p:spPr>
          <a:xfrm>
            <a:off x="2217079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5" name="Google Shape;55;g36d7250414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Units for Trial</a:t>
            </a: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Char char="●"/>
            </a:pPr>
            <a:r>
              <a:rPr b="1" lang="en-GB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Karen</a:t>
            </a:r>
            <a:endParaRPr b="1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Char char="○"/>
            </a:pPr>
            <a:r>
              <a:rPr lang="en-GB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S276  	Gordano School</a:t>
            </a:r>
            <a:endParaRPr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Char char="○"/>
            </a:pPr>
            <a:r>
              <a:rPr lang="en-GB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S541  	Priory Trust Worle</a:t>
            </a: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Char char="●"/>
            </a:pPr>
            <a:r>
              <a:rPr b="1" lang="en-GB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Brett</a:t>
            </a:r>
            <a:endParaRPr b="1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Char char="○"/>
            </a:pPr>
            <a:r>
              <a:rPr lang="en-GB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S940  	Sir James Smith</a:t>
            </a:r>
            <a:endParaRPr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Char char="○"/>
            </a:pPr>
            <a:r>
              <a:rPr lang="en-GB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S595  	Sturminster</a:t>
            </a:r>
            <a:endParaRPr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Char char="●"/>
            </a:pPr>
            <a:r>
              <a:rPr b="1" lang="en-GB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David</a:t>
            </a:r>
            <a:endParaRPr b="1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Char char="○"/>
            </a:pPr>
            <a:r>
              <a:rPr lang="en-GB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S292 	The Piggott School</a:t>
            </a:r>
            <a:endParaRPr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Char char="○"/>
            </a:pPr>
            <a:r>
              <a:rPr lang="en-GB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S332   	Brighton Hill Community School</a:t>
            </a:r>
            <a:endParaRPr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Char char="●"/>
            </a:pPr>
            <a:r>
              <a:rPr b="1" lang="en-GB">
                <a:solidFill>
                  <a:srgbClr val="222222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Andy</a:t>
            </a:r>
            <a:endParaRPr b="1">
              <a:solidFill>
                <a:srgbClr val="222222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Char char="○"/>
            </a:pPr>
            <a:r>
              <a:rPr lang="en-GB">
                <a:solidFill>
                  <a:srgbClr val="222222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S500 	John Cabot</a:t>
            </a:r>
            <a:endParaRPr>
              <a:solidFill>
                <a:srgbClr val="222222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Char char="○"/>
            </a:pPr>
            <a:r>
              <a:rPr lang="en-GB">
                <a:solidFill>
                  <a:srgbClr val="222222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S547   	Emmbrook</a:t>
            </a:r>
            <a:endParaRPr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O DAYS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/>
        </p:txBody>
      </p:sp>
      <p:sp>
        <p:nvSpPr>
          <p:cNvPr id="46" name="Google Shape;46;p1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8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Font typeface="Arial"/>
              <a:buChar char="●"/>
              <a:defRPr b="0" i="0" sz="1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Font typeface="Arial"/>
              <a:buChar char="○"/>
              <a:defRPr b="0" i="0" sz="1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Font typeface="Arial"/>
              <a:buChar char="■"/>
              <a:defRPr b="0" i="0" sz="1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Font typeface="Arial"/>
              <a:buChar char="●"/>
              <a:defRPr b="0" i="0" sz="1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Font typeface="Arial"/>
              <a:buChar char="○"/>
              <a:defRPr b="0" i="0" sz="1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Font typeface="Arial"/>
              <a:buChar char="■"/>
              <a:defRPr b="0" i="0" sz="1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Font typeface="Arial"/>
              <a:buChar char="●"/>
              <a:defRPr b="0" i="0" sz="1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Font typeface="Arial"/>
              <a:buChar char="○"/>
              <a:defRPr b="0" i="0" sz="1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Font typeface="Arial"/>
              <a:buChar char="■"/>
              <a:defRPr b="0" i="0" sz="1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t>xx%</a:t>
            </a:r>
          </a:p>
        </p:txBody>
      </p:sp>
      <p:sp>
        <p:nvSpPr>
          <p:cNvPr id="49" name="Google Shape;49;p18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1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AYS" type="secHead">
  <p:cSld name="SECTION_HEADER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9"/>
          <p:cNvGrpSpPr/>
          <p:nvPr/>
        </p:nvGrpSpPr>
        <p:grpSpPr>
          <a:xfrm>
            <a:off x="451123" y="2635250"/>
            <a:ext cx="6657776" cy="400200"/>
            <a:chOff x="461010" y="2981900"/>
            <a:chExt cx="6657776" cy="400200"/>
          </a:xfrm>
        </p:grpSpPr>
        <p:sp>
          <p:nvSpPr>
            <p:cNvPr id="10" name="Google Shape;10;p9"/>
            <p:cNvSpPr txBox="1"/>
            <p:nvPr/>
          </p:nvSpPr>
          <p:spPr>
            <a:xfrm>
              <a:off x="461010" y="2981900"/>
              <a:ext cx="10998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GB" sz="1400" u="none" cap="none" strike="noStrike">
                  <a:solidFill>
                    <a:schemeClr val="dk1"/>
                  </a:solidFill>
                  <a:latin typeface="Open Sans SemiBold"/>
                  <a:ea typeface="Open Sans SemiBold"/>
                  <a:cs typeface="Open Sans SemiBold"/>
                  <a:sym typeface="Open Sans SemiBold"/>
                </a:rPr>
                <a:t>MONDAY</a:t>
              </a:r>
              <a:endParaRPr b="0" i="0" sz="1400" u="none" cap="none" strike="noStrik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endParaRPr>
            </a:p>
          </p:txBody>
        </p:sp>
        <p:sp>
          <p:nvSpPr>
            <p:cNvPr id="11" name="Google Shape;11;p9"/>
            <p:cNvSpPr txBox="1"/>
            <p:nvPr/>
          </p:nvSpPr>
          <p:spPr>
            <a:xfrm>
              <a:off x="1748786" y="2981900"/>
              <a:ext cx="10998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GB" sz="1400" u="none" cap="none" strike="noStrike">
                  <a:solidFill>
                    <a:schemeClr val="dk1"/>
                  </a:solidFill>
                  <a:latin typeface="Open Sans SemiBold"/>
                  <a:ea typeface="Open Sans SemiBold"/>
                  <a:cs typeface="Open Sans SemiBold"/>
                  <a:sym typeface="Open Sans SemiBold"/>
                </a:rPr>
                <a:t>TUESDAY</a:t>
              </a:r>
              <a:endParaRPr b="0" i="0" sz="1400" u="none" cap="none" strike="noStrik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endParaRPr>
            </a:p>
          </p:txBody>
        </p:sp>
        <p:sp>
          <p:nvSpPr>
            <p:cNvPr id="12" name="Google Shape;12;p9"/>
            <p:cNvSpPr txBox="1"/>
            <p:nvPr/>
          </p:nvSpPr>
          <p:spPr>
            <a:xfrm>
              <a:off x="2990229" y="2981900"/>
              <a:ext cx="13215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GB" sz="1400" u="none" cap="none" strike="noStrike">
                  <a:solidFill>
                    <a:schemeClr val="dk1"/>
                  </a:solidFill>
                  <a:latin typeface="Open Sans SemiBold"/>
                  <a:ea typeface="Open Sans SemiBold"/>
                  <a:cs typeface="Open Sans SemiBold"/>
                  <a:sym typeface="Open Sans SemiBold"/>
                </a:rPr>
                <a:t>WEDNESDAY</a:t>
              </a:r>
              <a:endParaRPr b="0" i="0" sz="1400" u="none" cap="none" strike="noStrik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endParaRPr>
            </a:p>
          </p:txBody>
        </p:sp>
        <p:sp>
          <p:nvSpPr>
            <p:cNvPr id="13" name="Google Shape;13;p9"/>
            <p:cNvSpPr txBox="1"/>
            <p:nvPr/>
          </p:nvSpPr>
          <p:spPr>
            <a:xfrm>
              <a:off x="4479146" y="2981900"/>
              <a:ext cx="13215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GB" sz="1400" u="none" cap="none" strike="noStrike">
                  <a:solidFill>
                    <a:schemeClr val="dk1"/>
                  </a:solidFill>
                  <a:latin typeface="Open Sans SemiBold"/>
                  <a:ea typeface="Open Sans SemiBold"/>
                  <a:cs typeface="Open Sans SemiBold"/>
                  <a:sym typeface="Open Sans SemiBold"/>
                </a:rPr>
                <a:t>THURSDAY</a:t>
              </a:r>
              <a:endParaRPr b="0" i="0" sz="1400" u="none" cap="none" strike="noStrik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endParaRPr>
            </a:p>
          </p:txBody>
        </p:sp>
        <p:sp>
          <p:nvSpPr>
            <p:cNvPr id="14" name="Google Shape;14;p9"/>
            <p:cNvSpPr txBox="1"/>
            <p:nvPr/>
          </p:nvSpPr>
          <p:spPr>
            <a:xfrm>
              <a:off x="6018986" y="2981900"/>
              <a:ext cx="10998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n-GB" sz="1400" u="none" cap="none" strike="noStrike">
                  <a:solidFill>
                    <a:schemeClr val="dk1"/>
                  </a:solidFill>
                  <a:latin typeface="Open Sans SemiBold"/>
                  <a:ea typeface="Open Sans SemiBold"/>
                  <a:cs typeface="Open Sans SemiBold"/>
                  <a:sym typeface="Open Sans SemiBold"/>
                </a:rPr>
                <a:t>FRIDAY</a:t>
              </a:r>
              <a:endParaRPr b="0" i="0" sz="1400" u="none" cap="none" strike="noStrik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_1">
  <p:cSld name="TITLE_1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g36ee252afe5_0_76"/>
          <p:cNvSpPr txBox="1"/>
          <p:nvPr>
            <p:ph type="ctrTitle"/>
          </p:nvPr>
        </p:nvSpPr>
        <p:spPr>
          <a:xfrm>
            <a:off x="257701" y="1547749"/>
            <a:ext cx="7044300" cy="42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●"/>
              <a:defRPr b="0" i="0" sz="5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○"/>
              <a:defRPr b="0" i="0" sz="5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■"/>
              <a:defRPr b="0" i="0" sz="5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●"/>
              <a:defRPr b="0" i="0" sz="5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○"/>
              <a:defRPr b="0" i="0" sz="5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■"/>
              <a:defRPr b="0" i="0" sz="5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●"/>
              <a:defRPr b="0" i="0" sz="5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○"/>
              <a:defRPr b="0" i="0" sz="5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■"/>
              <a:defRPr b="0" i="0" sz="5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g36ee252afe5_0_76"/>
          <p:cNvSpPr txBox="1"/>
          <p:nvPr>
            <p:ph idx="1" type="subTitle"/>
          </p:nvPr>
        </p:nvSpPr>
        <p:spPr>
          <a:xfrm>
            <a:off x="257694" y="5891299"/>
            <a:ext cx="7044300" cy="164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g36ee252afe5_0_76"/>
          <p:cNvSpPr txBox="1"/>
          <p:nvPr>
            <p:ph idx="12" type="sldNum"/>
          </p:nvPr>
        </p:nvSpPr>
        <p:spPr>
          <a:xfrm>
            <a:off x="7004487" y="9693435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1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48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48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048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048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048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12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48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48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048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048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048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1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14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48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48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048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048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048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Char char="●"/>
              <a:defRPr b="0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Char char="○"/>
              <a:defRPr b="0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Char char="■"/>
              <a:defRPr b="0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Char char="●"/>
              <a:defRPr b="0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Char char="○"/>
              <a:defRPr b="0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Char char="■"/>
              <a:defRPr b="0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Char char="●"/>
              <a:defRPr b="0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Char char="○"/>
              <a:defRPr b="0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Char char="■"/>
              <a:defRPr b="0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1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6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16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●"/>
              <a:defRPr b="0" i="0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○"/>
              <a:defRPr b="0" i="0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■"/>
              <a:defRPr b="0" i="0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●"/>
              <a:defRPr b="0" i="0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○"/>
              <a:defRPr b="0" i="0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■"/>
              <a:defRPr b="0" i="0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●"/>
              <a:defRPr b="0" i="0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○"/>
              <a:defRPr b="0" i="0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■"/>
              <a:defRPr b="0" i="0" sz="4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16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16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1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d72504140_0_0"/>
          <p:cNvSpPr txBox="1"/>
          <p:nvPr/>
        </p:nvSpPr>
        <p:spPr>
          <a:xfrm>
            <a:off x="270613" y="9714693"/>
            <a:ext cx="37923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accent2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Mid Morning Break</a:t>
            </a:r>
            <a:endParaRPr b="0" i="0" sz="1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8" name="Google Shape;58;g36d72504140_0_0"/>
          <p:cNvGraphicFramePr/>
          <p:nvPr/>
        </p:nvGraphicFramePr>
        <p:xfrm>
          <a:off x="270613" y="32888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{7528F9DD-70BC-4B9A-8124-ED2D9FAE9675}</a:tableStyleId>
              </a:tblPr>
              <a:tblGrid>
                <a:gridCol w="1403700"/>
                <a:gridCol w="1403700"/>
                <a:gridCol w="1403700"/>
                <a:gridCol w="1403700"/>
                <a:gridCol w="1403700"/>
              </a:tblGrid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Classic Cinnamon Bun £0.80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Cocoa Cinnamon Bun £0.80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Lemon Cinnamon Bun £0.80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Classic Cinnamon Bun £0.80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Cocoa Cinnamon Bun £0.80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Garlic Cheese Focaccia £1.00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Pepperoni Focaccia £1.00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Pesto  Focaccia £1.00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Cheesy Tomato Focaccia £1.00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Garlic Cheese Focaccia £1.00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Mexican Rice Pot 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£1.50</a:t>
                      </a:r>
                      <a:endParaRPr sz="1700" u="none" cap="none" strike="noStrike"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Creamy Pesto Penne Pot 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£1.50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Italian Rice Pot 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£1.50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Penne Arrabiata Pot 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£1.50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Spanish Rice Pot £1.50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t/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GB" sz="1700" u="none" cap="none" strike="noStrike"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Chilli Cheese Naan </a:t>
                      </a:r>
                      <a:endParaRPr sz="1700" u="none" cap="none" strike="noStrike"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GB" sz="1700" u="none" cap="none" strike="noStrike"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£1.50</a:t>
                      </a:r>
                      <a:endParaRPr sz="1700" u="none" cap="none" strike="noStrike"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Loaded Wedges BBQ Cheese £1.50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Tikka Cheese Naan £1.50 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Loaded Wedges Jalapeno BBQ £1.50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Chilli Cheese Naan 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£1.50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GB" sz="1700" u="none" cap="none" strike="noStrike"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Homemade Sausage Roll </a:t>
                      </a:r>
                      <a:endParaRPr sz="1700" u="none" cap="none" strike="noStrike"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GB" sz="1700" u="none" cap="none" strike="noStrike"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£1.50</a:t>
                      </a:r>
                      <a:endParaRPr sz="1700" u="none" cap="none" strike="noStrike"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Homemade Sausage Roll 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£1.50 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Homemade Sausage Roll 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£1.50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Homemade Sausage Roll 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£1.50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Homemade Sausage Roll 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700" u="none" cap="none" strike="noStrike">
                          <a:solidFill>
                            <a:schemeClr val="dk1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£1.50</a:t>
                      </a:r>
                      <a:endParaRPr sz="1700" u="none" cap="none" strike="noStrike">
                        <a:solidFill>
                          <a:schemeClr val="dk1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59" name="Google Shape;59;g36d72504140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2490" y="218971"/>
            <a:ext cx="7114696" cy="2372723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g36d72504140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7559676" cy="10746051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g36d72504140_0_0"/>
          <p:cNvSpPr txBox="1"/>
          <p:nvPr/>
        </p:nvSpPr>
        <p:spPr>
          <a:xfrm>
            <a:off x="721844" y="8040825"/>
            <a:ext cx="6108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Kumbh Sans Medium"/>
              <a:ea typeface="Kumbh Sans Medium"/>
              <a:cs typeface="Kumbh Sans Medium"/>
              <a:sym typeface="Kumbh Sans Medium"/>
            </a:endParaRPr>
          </a:p>
        </p:txBody>
      </p:sp>
      <p:graphicFrame>
        <p:nvGraphicFramePr>
          <p:cNvPr id="62" name="Google Shape;62;g36d72504140_0_0"/>
          <p:cNvGraphicFramePr/>
          <p:nvPr/>
        </p:nvGraphicFramePr>
        <p:xfrm>
          <a:off x="865210" y="259175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{7528F9DD-70BC-4B9A-8124-ED2D9FAE9675}</a:tableStyleId>
              </a:tblPr>
              <a:tblGrid>
                <a:gridCol w="1128825"/>
                <a:gridCol w="1203750"/>
                <a:gridCol w="1282300"/>
                <a:gridCol w="1152800"/>
                <a:gridCol w="1102800"/>
              </a:tblGrid>
              <a:tr h="818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Monday</a:t>
                      </a:r>
                      <a:endParaRPr sz="12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Tuesday</a:t>
                      </a:r>
                      <a:endParaRPr sz="12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Wednesday </a:t>
                      </a:r>
                      <a:endParaRPr sz="12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Thursday </a:t>
                      </a:r>
                      <a:endParaRPr sz="12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/>
                        <a:t>Friday</a:t>
                      </a:r>
                      <a:endParaRPr sz="12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33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Toast 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45p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Toast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45p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Toast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45p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Toast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45p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Toast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45p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29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Golden Syrup Porridge 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85p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Cheesy Nacho Pot 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£1.30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Homemade Waffle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£1.20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French Bread Pizza 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90p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Pizza Bagel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£1.05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3059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Hash Brown 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Bites 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£1.40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Cheesy Garlic Slice 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£1.00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Hash Brown 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Bites 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£1.40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Cheesy Garlic Slice 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£1.00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Hash Brown 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Bites 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£1.40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384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Tortilla Pizza Pocket from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£1.25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Single</a:t>
                      </a:r>
                      <a:r>
                        <a:rPr lang="en-GB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Sausage Bap 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£1.65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Tortilla Pizza Pocket from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£1.25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Homemade Sausage Roll 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£1.50</a:t>
                      </a:r>
                      <a:endParaRPr sz="12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Single Sausage Bap 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£1.</a:t>
                      </a:r>
                      <a:r>
                        <a:rPr lang="en-GB" sz="12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65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5400" marL="25400">
                    <a:lnL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Soren Pinder</dc:creator>
</cp:coreProperties>
</file>